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1"/>
  </p:notesMasterIdLst>
  <p:sldIdLst>
    <p:sldId id="265" r:id="rId2"/>
    <p:sldId id="294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29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8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950F-F3C4-48A4-817A-D08EC6F02D8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44BD-0E46-4812-A010-186C0C37D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5. </a:t>
            </a:r>
            <a:r>
              <a:rPr lang="ru-RU" sz="4800" dirty="0"/>
              <a:t>Лекция </a:t>
            </a:r>
            <a:r>
              <a:rPr lang="ru-RU" sz="4800" dirty="0" smtClean="0"/>
              <a:t>9 Разработка </a:t>
            </a:r>
            <a:r>
              <a:rPr lang="ru-RU" sz="4800" dirty="0"/>
              <a:t>плана улицы.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Пересечения</a:t>
            </a:r>
            <a:r>
              <a:rPr lang="ru-RU" spc="-25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городских</a:t>
            </a:r>
            <a:r>
              <a:rPr lang="ru-RU" spc="-10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улиц</a:t>
            </a:r>
            <a:r>
              <a:rPr lang="ru-RU" spc="-20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20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дорог.</a:t>
            </a:r>
            <a:r>
              <a:rPr lang="ru-RU" spc="-20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</a:t>
            </a:r>
            <a:r>
              <a:rPr lang="ru-RU" spc="-285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581A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видимости.</a:t>
            </a:r>
            <a:endParaRPr lang="ru-RU" dirty="0">
              <a:solidFill>
                <a:srgbClr val="1581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457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dirty="0"/>
              <a:t>в</a:t>
            </a:r>
            <a:r>
              <a:rPr lang="ru-RU" sz="3000"/>
              <a:t>иды </a:t>
            </a:r>
            <a:r>
              <a:rPr lang="ru-RU" sz="3000" dirty="0"/>
              <a:t>съездов пересечений в разных уровнях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62"/>
          <a:stretch>
            <a:fillRect/>
          </a:stretch>
        </p:blipFill>
        <p:spPr bwMode="auto">
          <a:xfrm>
            <a:off x="852946" y="1474810"/>
            <a:ext cx="2925237" cy="2134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79"/>
          <a:stretch>
            <a:fillRect/>
          </a:stretch>
        </p:blipFill>
        <p:spPr bwMode="auto">
          <a:xfrm>
            <a:off x="2451680" y="3609473"/>
            <a:ext cx="2789121" cy="1996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08"/>
          <a:stretch>
            <a:fillRect/>
          </a:stretch>
        </p:blipFill>
        <p:spPr bwMode="auto">
          <a:xfrm>
            <a:off x="4097421" y="1875222"/>
            <a:ext cx="3095350" cy="173425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287143" y="4168914"/>
            <a:ext cx="4572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100" i="1" dirty="0">
                <a:latin typeface="Arial" panose="020B0604020202020204" pitchFamily="34" charset="0"/>
                <a:ea typeface="Calibri" panose="020F0502020204030204" pitchFamily="34" charset="0"/>
              </a:rPr>
              <a:t>(а) – петлевой; </a:t>
            </a:r>
            <a:endParaRPr lang="en-US" sz="2100" i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ru-RU" sz="2100" i="1" dirty="0">
                <a:latin typeface="Arial" panose="020B0604020202020204" pitchFamily="34" charset="0"/>
                <a:ea typeface="Calibri" panose="020F0502020204030204" pitchFamily="34" charset="0"/>
              </a:rPr>
              <a:t>(</a:t>
            </a:r>
            <a:r>
              <a:rPr lang="ru-RU" sz="2100" i="1" dirty="0">
                <a:latin typeface="Arial" panose="020B0604020202020204" pitchFamily="34" charset="0"/>
                <a:ea typeface="Calibri" panose="020F0502020204030204" pitchFamily="34" charset="0"/>
              </a:rPr>
              <a:t>б) – </a:t>
            </a:r>
            <a:r>
              <a:rPr lang="ru-RU" sz="2100" i="1" dirty="0">
                <a:latin typeface="Arial" panose="020B0604020202020204" pitchFamily="34" charset="0"/>
                <a:ea typeface="Calibri" panose="020F0502020204030204" pitchFamily="34" charset="0"/>
              </a:rPr>
              <a:t>полупрямой;</a:t>
            </a:r>
            <a:endParaRPr lang="en-US" sz="2100" i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ru-RU" sz="2100" i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100" i="1" dirty="0">
                <a:latin typeface="Arial" panose="020B0604020202020204" pitchFamily="34" charset="0"/>
                <a:ea typeface="Calibri" panose="020F0502020204030204" pitchFamily="34" charset="0"/>
              </a:rPr>
              <a:t>(в) – </a:t>
            </a:r>
            <a:r>
              <a:rPr lang="ru-RU" sz="2100" i="1" dirty="0">
                <a:latin typeface="Arial" panose="020B0604020202020204" pitchFamily="34" charset="0"/>
                <a:ea typeface="Calibri" panose="020F0502020204030204" pitchFamily="34" charset="0"/>
              </a:rPr>
              <a:t>прямой</a:t>
            </a:r>
            <a:endParaRPr lang="ru-RU" sz="2100" dirty="0"/>
          </a:p>
        </p:txBody>
      </p:sp>
      <p:sp>
        <p:nvSpPr>
          <p:cNvPr id="8" name="TextBox 7"/>
          <p:cNvSpPr txBox="1"/>
          <p:nvPr/>
        </p:nvSpPr>
        <p:spPr>
          <a:xfrm>
            <a:off x="6164010" y="3217057"/>
            <a:ext cx="5341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/>
              <a:t>(в)</a:t>
            </a:r>
            <a:endParaRPr lang="ru-RU" sz="135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95319" y="5121055"/>
            <a:ext cx="56618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/>
              <a:t>(б)</a:t>
            </a:r>
            <a:endParaRPr lang="ru-RU" sz="13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132443" y="3217057"/>
            <a:ext cx="567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/>
              <a:t>(а)</a:t>
            </a:r>
            <a:endParaRPr lang="ru-RU" sz="1350" b="1" dirty="0"/>
          </a:p>
        </p:txBody>
      </p:sp>
    </p:spTree>
    <p:extLst>
      <p:ext uri="{BB962C8B-B14F-4D97-AF65-F5344CB8AC3E}">
        <p14:creationId xmlns:p14="http://schemas.microsoft.com/office/powerpoint/2010/main" val="125150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51121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/>
              <a:t>о</a:t>
            </a:r>
            <a:r>
              <a:rPr lang="ru-RU" sz="2700" dirty="0"/>
              <a:t>сновные </a:t>
            </a:r>
            <a:r>
              <a:rPr lang="ru-RU" sz="2700" dirty="0"/>
              <a:t>элементы пересечения в разных уровнях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90" y="1712119"/>
            <a:ext cx="5890677" cy="28335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724902" y="4545655"/>
            <a:ext cx="7874669" cy="1202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lnSpc>
                <a:spcPct val="130000"/>
              </a:lnSpc>
            </a:pPr>
            <a:r>
              <a:rPr lang="ru-RU" sz="1350" i="1" dirty="0">
                <a:latin typeface="Arial" panose="020B0604020202020204" pitchFamily="34" charset="0"/>
                <a:ea typeface="Calibri" panose="020F0502020204030204" pitchFamily="34" charset="0"/>
              </a:rPr>
              <a:t>1 – основное направление движения; 2 – съезд; 3 – участок разделения транспортных потоков; 4 – участок слияния транспортных потоков; 5 – распределительная проезжая часть; 6 – второстепенное направление движения; 7 – пересечение в одном уровне; 8 – участок переплетения транспортных потоков</a:t>
            </a:r>
            <a:r>
              <a:rPr lang="ru-RU" sz="1500" i="1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ru-RU" sz="15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429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ПРИНЦИПЫ ФОРМИРОВАНИЯ СЕТЕЙ АВТОМОБИЛЬНЫХ ДОРОГ</a:t>
            </a:r>
            <a:endParaRPr lang="ru-RU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74022" y="2477173"/>
            <a:ext cx="2982738" cy="2510978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>
            <a:off x="4572000" y="2982091"/>
            <a:ext cx="605790" cy="15011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429" y="2394984"/>
            <a:ext cx="2628900" cy="329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54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КЛАССЫ ПЕРЕСЕЧЕНИЙ В РАЗНЫХ УРОВНЯХ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8002" y="1935769"/>
            <a:ext cx="74279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</a:rPr>
              <a:t>-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</a:rPr>
              <a:t>Пересечения автомобильных дорог в разных уровнях 1 класса, к которым относят пересечения и примыкания автомобильных дорог, в пределах которых обеспечено движение в непрерывном режиме по обоим пересекающимся направлениям.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342900" algn="just"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</a:rPr>
              <a:t>- Пересечения автомобильных дорог в разных уровнях 2 класса, к которым относят пересечения и примыкания автомобильных дорог, в пределах которых обеспечено движение в непрерывном режиме по одному из пересекающихся направлений.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996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436" y="2520742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ВЫБОР СХЕМЫ ПЕРЕСЕЧЕНИЙ АВТОМОБИЛЬНЫХ ДОРОГ В РАЗНЫХ УРОВНЯХ 2 КЛАССА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55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Схема пересечения автомобильных дорог в разных уровнях типа “ромб”</a:t>
            </a:r>
            <a:endParaRPr lang="ru-RU" dirty="0"/>
          </a:p>
        </p:txBody>
      </p:sp>
      <p:pic>
        <p:nvPicPr>
          <p:cNvPr id="7" name="Объект 6"/>
          <p:cNvPicPr>
            <a:picLocks noGrp="1"/>
          </p:cNvPicPr>
          <p:nvPr>
            <p:ph idx="1"/>
          </p:nvPr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4"/>
          <a:stretch>
            <a:fillRect/>
          </a:stretch>
        </p:blipFill>
        <p:spPr bwMode="auto">
          <a:xfrm>
            <a:off x="1029231" y="2215503"/>
            <a:ext cx="5064233" cy="278359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090738" y="4138318"/>
            <a:ext cx="4572000" cy="11310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350" dirty="0">
                <a:latin typeface="Arial" panose="020B0604020202020204" pitchFamily="34" charset="0"/>
                <a:ea typeface="Calibri" panose="020F0502020204030204" pitchFamily="34" charset="0"/>
              </a:rPr>
              <a:t>Пересечения автомобильных дорог в разных уровнях при организации на них всех левых поворотов с устройством пересечений в одном уровне на второстепенном направлении, ввиду своего характерного вида получили наименование «ромб» </a:t>
            </a:r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4009897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Схема обеспечения видимости на пересечениях типа “ромб</a:t>
            </a:r>
            <a:r>
              <a:rPr lang="ru-RU" i="1" dirty="0" smtClean="0"/>
              <a:t>”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103" y="2201779"/>
            <a:ext cx="5693795" cy="3428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808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483018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Схема пересечения автомобильных дорог в разных уровнях типа “ромб</a:t>
            </a:r>
            <a:r>
              <a:rPr lang="ru-RU" i="1" dirty="0" smtClean="0"/>
              <a:t>” с регулированием движения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989" y="2753084"/>
            <a:ext cx="4832911" cy="2543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2685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i="1" dirty="0"/>
              <a:t>Схема пофазного разъезда транспортных потоков при работе светофора в координируемом режиме</a:t>
            </a:r>
            <a:endParaRPr lang="ru-RU" sz="27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177" y="2338074"/>
            <a:ext cx="2673642" cy="1307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748" y="2345217"/>
            <a:ext cx="2702218" cy="1300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485" y="3906879"/>
            <a:ext cx="2439026" cy="1299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748" y="3940342"/>
            <a:ext cx="2702218" cy="1266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6489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Схема пересечения автомобильных дорог в разных уровнях типа “разделенный ромб”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76" b="3331"/>
          <a:stretch>
            <a:fillRect/>
          </a:stretch>
        </p:blipFill>
        <p:spPr bwMode="auto">
          <a:xfrm>
            <a:off x="1587103" y="2350369"/>
            <a:ext cx="5969794" cy="2729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2413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100" i="1" dirty="0"/>
              <a:t>Схема пересечения автомобильных дорог в разных уровнях типа “ромб” с одним пересечением в одном </a:t>
            </a:r>
            <a:r>
              <a:rPr lang="ru-RU" sz="2100" i="1" dirty="0"/>
              <a:t>уровне</a:t>
            </a:r>
            <a:endParaRPr lang="ru-RU" sz="2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259" y="2484220"/>
            <a:ext cx="5834038" cy="2587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24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56686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/>
              <a:t>Схема пофазного разъезда транспортных средств через «одну точку»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435" y="2889082"/>
            <a:ext cx="6665306" cy="12798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3970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958" y="1410828"/>
            <a:ext cx="7886700" cy="1738438"/>
          </a:xfrm>
        </p:spPr>
        <p:txBody>
          <a:bodyPr>
            <a:noAutofit/>
          </a:bodyPr>
          <a:lstStyle/>
          <a:p>
            <a:pPr algn="ctr"/>
            <a:r>
              <a:rPr lang="ru-RU" sz="2700" i="1" dirty="0"/>
              <a:t>Схема пересечения автомобильных дорог в разных уровнях типа “ромб”, устроенного в качестве первой очереди строительства пересечения типа “клеверный лист”.</a:t>
            </a:r>
            <a:endParaRPr lang="ru-RU" sz="27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073" y="3033557"/>
            <a:ext cx="4579922" cy="23265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6829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81790" y="3934326"/>
            <a:ext cx="72008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dirty="0">
                <a:latin typeface="Arial" panose="020B0604020202020204" pitchFamily="34" charset="0"/>
                <a:ea typeface="Calibri" panose="020F0502020204030204" pitchFamily="34" charset="0"/>
              </a:rPr>
              <a:t>Пересечения, имеющие в своем составе один, два или три петлевых съезда с организацией остальных левых поворотов устройством пересечений в одном уровне, относят к типу «неполный клеверный лист</a:t>
            </a:r>
            <a:r>
              <a:rPr lang="ru-RU" sz="2100" dirty="0">
                <a:latin typeface="Arial" panose="020B0604020202020204" pitchFamily="34" charset="0"/>
                <a:ea typeface="Calibri" panose="020F0502020204030204" pitchFamily="34" charset="0"/>
              </a:rPr>
              <a:t>»</a:t>
            </a:r>
            <a:endParaRPr lang="ru-RU" sz="2100" dirty="0"/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582" y="1787818"/>
            <a:ext cx="4090736" cy="2146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90" y="1717508"/>
            <a:ext cx="3330792" cy="22168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698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26" y="1392781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2100" i="1" dirty="0"/>
              <a:t>Схема пересечения автомобильных дорог в разных уровнях типа «неполный клеверный лист» для улучшения условий движения наиболее нагруженных направлений левого поворота</a:t>
            </a:r>
            <a:endParaRPr lang="ru-RU" sz="21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568" y="2477057"/>
            <a:ext cx="5794280" cy="2765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742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32297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/>
              <a:t>Схема пересечения автомобильных дорог в разных уровнях типа «неполный клеверный лист» в стесненных условиях</a:t>
            </a:r>
            <a:endParaRPr lang="ru-RU" sz="24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41" y="2226469"/>
            <a:ext cx="3686495" cy="2891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137" y="2281345"/>
            <a:ext cx="3727373" cy="27816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8510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2064</TotalTime>
  <Words>403</Words>
  <Application>Microsoft Office PowerPoint</Application>
  <PresentationFormat>Экран (4:3)</PresentationFormat>
  <Paragraphs>42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Times New Roman</vt:lpstr>
      <vt:lpstr>Wingdings 3</vt:lpstr>
      <vt:lpstr>Легкий дым</vt:lpstr>
      <vt:lpstr> Основы проектирования городских дорог и улиц</vt:lpstr>
      <vt:lpstr>Тема 5. Лекция 9 Разработка плана улицы.</vt:lpstr>
      <vt:lpstr>виды съездов пересечений в разных уровнях</vt:lpstr>
      <vt:lpstr>основные элементы пересечения в разных уровнях</vt:lpstr>
      <vt:lpstr>ПРИНЦИПЫ ФОРМИРОВАНИЯ СЕТЕЙ АВТОМОБИЛЬНЫХ ДОРОГ</vt:lpstr>
      <vt:lpstr>КЛАССЫ ПЕРЕСЕЧЕНИЙ В РАЗНЫХ УРОВНЯХ</vt:lpstr>
      <vt:lpstr>ВЫБОР СХЕМЫ ПЕРЕСЕЧЕНИЙ АВТОМОБИЛЬНЫХ ДОРОГ В РАЗНЫХ УРОВНЯХ 2 КЛАССА</vt:lpstr>
      <vt:lpstr>Схема пересечения автомобильных дорог в разных уровнях типа “ромб”</vt:lpstr>
      <vt:lpstr>Схема обеспечения видимости на пересечениях типа “ромб”</vt:lpstr>
      <vt:lpstr>Схема пересечения автомобильных дорог в разных уровнях типа “ромб” с регулированием движения</vt:lpstr>
      <vt:lpstr>Схема пофазного разъезда транспортных потоков при работе светофора в координируемом режиме</vt:lpstr>
      <vt:lpstr>Схема пересечения автомобильных дорог в разных уровнях типа “разделенный ромб”</vt:lpstr>
      <vt:lpstr>Схема пересечения автомобильных дорог в разных уровнях типа “ромб” с одним пересечением в одном уровне</vt:lpstr>
      <vt:lpstr>Схема пофазного разъезда транспортных средств через «одну точку»</vt:lpstr>
      <vt:lpstr>Схема пересечения автомобильных дорог в разных уровнях типа “ромб”, устроенного в качестве первой очереди строительства пересечения типа “клеверный лист”.</vt:lpstr>
      <vt:lpstr>Презентация PowerPoint</vt:lpstr>
      <vt:lpstr>Схема пересечения автомобильных дорог в разных уровнях типа «неполный клеверный лист» для улучшения условий движения наиболее нагруженных направлений левого поворота</vt:lpstr>
      <vt:lpstr>Схема пересечения автомобильных дорог в разных уровнях типа «неполный клеверный лист» в стесненных условиях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86</cp:revision>
  <dcterms:created xsi:type="dcterms:W3CDTF">2014-09-03T06:40:38Z</dcterms:created>
  <dcterms:modified xsi:type="dcterms:W3CDTF">2021-12-22T10:26:13Z</dcterms:modified>
</cp:coreProperties>
</file>